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60" r:id="rId5"/>
  </p:sldMasterIdLst>
  <p:notesMasterIdLst>
    <p:notesMasterId r:id="rId17"/>
  </p:notesMasterIdLst>
  <p:sldIdLst>
    <p:sldId id="259" r:id="rId6"/>
    <p:sldId id="359" r:id="rId7"/>
    <p:sldId id="389" r:id="rId8"/>
    <p:sldId id="401" r:id="rId9"/>
    <p:sldId id="395" r:id="rId10"/>
    <p:sldId id="396" r:id="rId11"/>
    <p:sldId id="397" r:id="rId12"/>
    <p:sldId id="398" r:id="rId13"/>
    <p:sldId id="399" r:id="rId14"/>
    <p:sldId id="400" r:id="rId15"/>
    <p:sldId id="358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212285-5BE4-92EF-B7D2-76F3504DEFEC}" v="1" dt="2025-02-07T00:51:51.785"/>
    <p1510:client id="{AE38F5F9-F48E-6275-706C-86A9E80CB3DB}" v="17" dt="2025-02-06T16:26:25.1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9" autoAdjust="0"/>
    <p:restoredTop sz="94249" autoAdjust="0"/>
  </p:normalViewPr>
  <p:slideViewPr>
    <p:cSldViewPr snapToGrid="0">
      <p:cViewPr varScale="1">
        <p:scale>
          <a:sx n="104" d="100"/>
          <a:sy n="104" d="100"/>
        </p:scale>
        <p:origin x="111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39C6-7AC7-DE48-A7E7-5D665BC0120C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A6DC4-62F6-D744-9B5A-2471E53D22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73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803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ejemplo </a:t>
            </a:r>
            <a:r>
              <a:rPr lang="es-CO" dirty="0" err="1"/>
              <a:t>colab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86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4E8E0-3C3C-A22C-6989-AA0FA94B0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1822182-E51F-C322-FF28-EE33651526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99BC2A8-D3E3-3BE7-4415-053EE6EFC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ejemplo </a:t>
            </a:r>
            <a:r>
              <a:rPr lang="es-CO" dirty="0" err="1"/>
              <a:t>colab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A8D0C1-E85E-49C7-69ED-9BA2D0FBF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381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FBDFB-02B3-61B7-332E-8BF5D0D14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E6D2E51-814A-6497-00E9-34EF85FA7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53915D6-68C4-C427-157C-750193413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ejemplo </a:t>
            </a:r>
            <a:r>
              <a:rPr lang="es-CO" dirty="0" err="1"/>
              <a:t>colab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EBD47C-EDAD-5C98-1E0A-7978E7F26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942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ABA55-EF72-1DCC-CAE5-0724D6B4C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5C65FA3-442C-BC8A-0F21-C584CD2A6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BF104E7-7F51-8862-5A29-B39380551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ejemplo </a:t>
            </a:r>
            <a:r>
              <a:rPr lang="es-CO" dirty="0" err="1"/>
              <a:t>colab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E26D43-8833-383B-54BC-10C21DBEE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7356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F509D-966F-1A24-53CC-0FF115C74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B216AE2-8CAE-C05D-91B8-BB391A4FA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412AAF1-5D93-687F-95A6-F0BA24017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ejemplo </a:t>
            </a:r>
            <a:r>
              <a:rPr lang="es-CO" dirty="0" err="1"/>
              <a:t>colab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DF31E5-1DD6-1CCC-B4F4-AD7E7486BF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662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0CFBD-A792-CE5E-E952-9087F5E51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599CD59-843F-DF67-A23E-6566DC6A7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7C9E432-3D8F-66A1-295B-2C6E0B24A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ejemplo </a:t>
            </a:r>
            <a:r>
              <a:rPr lang="es-CO" dirty="0" err="1"/>
              <a:t>colab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37805A-E08E-129E-417E-61254111EE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2574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60B98-9C8A-D83C-7FC7-0313F83B2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C9BF052-AF71-86F2-4AC3-DC3C7732C8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A097B45-4F16-F740-D12C-6D668EBEE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ejemplo </a:t>
            </a:r>
            <a:r>
              <a:rPr lang="es-CO" dirty="0" err="1"/>
              <a:t>colab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AAA592-B7D5-46D2-8724-97E8762FF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090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1E77B-13BB-340F-27D8-01976B032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47FA673-7614-EDD7-F018-C32660871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7459692-B488-07CD-A04E-4AFF380CD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ejemplo </a:t>
            </a:r>
            <a:r>
              <a:rPr lang="es-CO" dirty="0" err="1"/>
              <a:t>colab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88C1FF-334A-C09F-8833-FB25298E0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771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275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02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242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3167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1439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52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930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6264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4289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550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831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7814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3363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5398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8320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455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177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82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877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490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007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791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76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696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BCE69C-0E9C-5945-8C5B-51CD63616BC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619E48-770E-3797-B2B5-4B5A3A2FE52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7" name="Google Shape;42;p1">
            <a:extLst>
              <a:ext uri="{FF2B5EF4-FFF2-40B4-BE49-F238E27FC236}">
                <a16:creationId xmlns:a16="http://schemas.microsoft.com/office/drawing/2014/main" id="{2B45B46A-91AE-80AB-4C52-6F9A4C7FEC60}"/>
              </a:ext>
            </a:extLst>
          </p:cNvPr>
          <p:cNvSpPr txBox="1">
            <a:spLocks noGrp="1"/>
          </p:cNvSpPr>
          <p:nvPr/>
        </p:nvSpPr>
        <p:spPr>
          <a:xfrm>
            <a:off x="1210255" y="2398152"/>
            <a:ext cx="9373925" cy="296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Lógica de Programación y Laboratorio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Sesión 3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2000" dirty="0">
                <a:solidFill>
                  <a:schemeClr val="lt1"/>
                </a:solidFill>
              </a:rPr>
              <a:t>Sebastian Montoya Villada</a:t>
            </a:r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43F45-EE3B-F536-4482-2F31B400B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B192E9A-CEB9-760D-4773-3E48B3E16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CB99A84-1E84-1A59-3EA6-AB2D80044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371361-C9E5-18A1-C9F2-26B801087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E660DE-462E-C38A-7F31-F4E861D2A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9490AE5-77CB-92C6-F12D-0948B0019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763893F-06F9-0EDE-CF35-3B7853EEAC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10B747B-1479-CC08-BB24-F0370D84D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141" y="3067565"/>
            <a:ext cx="108633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419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Resolvamos un ejercicio en logicode..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419" altLang="es-419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79812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0B8AF-6022-4E5B-06B9-24B4B78C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1AB1FB-E3DC-2D26-6B2C-08A25A3B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0326D8-E30C-AD24-3EAA-BCE96D5C0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B8AA84-A5E1-21DE-2EAE-BD6F0C302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5BB1BB9-F4AA-2D61-3C1B-74A58B29D078}"/>
              </a:ext>
            </a:extLst>
          </p:cNvPr>
          <p:cNvSpPr/>
          <p:nvPr/>
        </p:nvSpPr>
        <p:spPr>
          <a:xfrm>
            <a:off x="1330467" y="3166712"/>
            <a:ext cx="9531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5400"/>
            </a:pPr>
            <a:r>
              <a:rPr lang="es-MX" sz="5400" b="1" dirty="0">
                <a:solidFill>
                  <a:schemeClr val="bg1"/>
                </a:solidFill>
                <a:latin typeface="Montserrat" panose="00000500000000000000" pitchFamily="50" charset="0"/>
                <a:ea typeface="Roboto" panose="02000000000000000000" pitchFamily="2" charset="0"/>
                <a:cs typeface="Myanmar Text" panose="020B0502040204020203" pitchFamily="34" charset="0"/>
              </a:rPr>
              <a:t>¡MUCHAS GRACIAS!</a:t>
            </a:r>
            <a:endParaRPr lang="es-MX" sz="5400" b="1" dirty="0">
              <a:latin typeface="Montserrat" panose="00000500000000000000" pitchFamily="50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26931EB-0942-B142-0FC7-C81642E72B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10236" y="1629116"/>
            <a:ext cx="913016" cy="47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53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923E7FD-A9EC-9B82-F517-6A05492B2425}"/>
              </a:ext>
            </a:extLst>
          </p:cNvPr>
          <p:cNvSpPr txBox="1"/>
          <p:nvPr/>
        </p:nvSpPr>
        <p:spPr>
          <a:xfrm>
            <a:off x="795741" y="1915098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Contenido</a:t>
            </a:r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941461A-9F52-B608-49EA-55D4E89FB01E}"/>
              </a:ext>
            </a:extLst>
          </p:cNvPr>
          <p:cNvSpPr txBox="1"/>
          <p:nvPr/>
        </p:nvSpPr>
        <p:spPr>
          <a:xfrm>
            <a:off x="730911" y="2718275"/>
            <a:ext cx="1146108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Resolver encuesta de nivelación con la asignatura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Familiarizar a los estudiantes con la plataforma Logicode y su módulo MindCode, utilizando cuestionarios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nivelatorios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evaluar sus habilidades en lógica y matemáticas.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413475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F70A165-B797-61F3-2882-B576906B5C64}"/>
              </a:ext>
            </a:extLst>
          </p:cNvPr>
          <p:cNvSpPr txBox="1"/>
          <p:nvPr/>
        </p:nvSpPr>
        <p:spPr>
          <a:xfrm>
            <a:off x="410874" y="1243749"/>
            <a:ext cx="10706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Resolvamos la siguiente encuesta de caracterización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n 8" descr="Código QR&#10;&#10;El contenido generado por IA puede ser incorrecto.">
            <a:extLst>
              <a:ext uri="{FF2B5EF4-FFF2-40B4-BE49-F238E27FC236}">
                <a16:creationId xmlns:a16="http://schemas.microsoft.com/office/drawing/2014/main" id="{8DAC9ACC-FE98-7F46-5512-E0215EFA93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064" y="1827589"/>
            <a:ext cx="4869512" cy="486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2225A-3E7C-4F82-57FB-FBB43B29F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3E6E41E-1425-B6A6-D44C-B2010FC02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77A098-D72D-C182-B085-FA8A573BE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74E2175-0A76-43A5-934D-623FA5612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091E4EF-259A-B9A8-DC75-B2A51537B1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83A4AB4-DBFE-3AB9-5DA2-A8E7C1DBEF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192A293-34AE-9080-DA08-EDB2E9C95C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D1BCD66-2C69-49B6-F92D-81F99E091FC1}"/>
              </a:ext>
            </a:extLst>
          </p:cNvPr>
          <p:cNvSpPr txBox="1"/>
          <p:nvPr/>
        </p:nvSpPr>
        <p:spPr>
          <a:xfrm>
            <a:off x="410874" y="1243749"/>
            <a:ext cx="10706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Actividad </a:t>
            </a:r>
            <a:r>
              <a:rPr lang="es-E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nro</a:t>
            </a: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 Prueba de Nivelatorio en MindCode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47A6B07-2E8B-FCFC-2F03-92D790624FDC}"/>
              </a:ext>
            </a:extLst>
          </p:cNvPr>
          <p:cNvSpPr txBox="1"/>
          <p:nvPr/>
        </p:nvSpPr>
        <p:spPr>
          <a:xfrm>
            <a:off x="730911" y="1823897"/>
            <a:ext cx="10183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Los estudiantes ingresarán a </a:t>
            </a:r>
            <a:r>
              <a:rPr lang="es-ES" sz="2400" b="1" dirty="0"/>
              <a:t>MindCode</a:t>
            </a:r>
            <a:r>
              <a:rPr lang="es-ES" sz="2400" dirty="0"/>
              <a:t> y resolverán los cuestionarios:</a:t>
            </a: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234233C0-B221-01C7-C6D6-05AC10D7609C}"/>
              </a:ext>
            </a:extLst>
          </p:cNvPr>
          <p:cNvGraphicFramePr>
            <a:graphicFrameLocks noGrp="1"/>
          </p:cNvGraphicFramePr>
          <p:nvPr/>
        </p:nvGraphicFramePr>
        <p:xfrm>
          <a:off x="692166" y="2510621"/>
          <a:ext cx="11283372" cy="4191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641686">
                  <a:extLst>
                    <a:ext uri="{9D8B030D-6E8A-4147-A177-3AD203B41FA5}">
                      <a16:colId xmlns:a16="http://schemas.microsoft.com/office/drawing/2014/main" val="2581506631"/>
                    </a:ext>
                  </a:extLst>
                </a:gridCol>
                <a:gridCol w="5641686">
                  <a:extLst>
                    <a:ext uri="{9D8B030D-6E8A-4147-A177-3AD203B41FA5}">
                      <a16:colId xmlns:a16="http://schemas.microsoft.com/office/drawing/2014/main" val="29961602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b="1" u="none" strike="noStrike" dirty="0">
                          <a:effectLst/>
                        </a:rPr>
                        <a:t>Cuestionario</a:t>
                      </a:r>
                      <a:endParaRPr lang="es-419" sz="24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b="1" u="none" strike="noStrike" dirty="0">
                          <a:effectLst/>
                        </a:rPr>
                        <a:t>Habilidad Evaluada</a:t>
                      </a:r>
                      <a:endParaRPr lang="es-419" sz="24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44767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 dirty="0">
                          <a:effectLst/>
                        </a:rPr>
                        <a:t>Test de Estilo de Aprendizaje</a:t>
                      </a:r>
                      <a:endParaRPr lang="es-419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 dirty="0">
                          <a:effectLst/>
                        </a:rPr>
                        <a:t>Determinar cómo aprenden mejor</a:t>
                      </a:r>
                      <a:endParaRPr lang="es-419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98639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s-ES" sz="2400" u="none" strike="noStrike" dirty="0">
                          <a:effectLst/>
                        </a:rPr>
                        <a:t>Razonamiento Lógico </a:t>
                      </a:r>
                      <a:endParaRPr lang="es-ES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2400" u="none" strike="noStrike" dirty="0">
                          <a:effectLst/>
                        </a:rPr>
                        <a:t>Patrones, secuencias y lógica matemática</a:t>
                      </a:r>
                      <a:endParaRPr lang="es-ES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02084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l" fontAlgn="ctr"/>
                      <a:r>
                        <a:rPr lang="es-ES" sz="2400" u="none" strike="noStrike" dirty="0">
                          <a:effectLst/>
                        </a:rPr>
                        <a:t>Conceptos Matemáticos</a:t>
                      </a:r>
                      <a:endParaRPr lang="es-ES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2400" u="none" strike="noStrike" dirty="0">
                          <a:effectLst/>
                        </a:rPr>
                        <a:t>Operaciones matemáticas y lógica numérica</a:t>
                      </a:r>
                      <a:endParaRPr lang="es-ES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866697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l" fontAlgn="ctr"/>
                      <a:r>
                        <a:rPr lang="es-ES" sz="2400" dirty="0"/>
                        <a:t>Comprensión Lectora</a:t>
                      </a:r>
                      <a:endParaRPr lang="es-ES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2400" dirty="0"/>
                        <a:t>Interpretación de problemas y análisis de texto</a:t>
                      </a:r>
                      <a:endParaRPr lang="es-ES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01186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 dirty="0">
                          <a:effectLst/>
                        </a:rPr>
                        <a:t>Quiz #1</a:t>
                      </a:r>
                      <a:endParaRPr lang="es-419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 dirty="0">
                          <a:effectLst/>
                        </a:rPr>
                        <a:t>Resumen y refuerzo</a:t>
                      </a:r>
                      <a:endParaRPr lang="es-419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420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43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8A896-FA71-CE77-D67A-14B4EEE9B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72867F3-DF5C-E51B-E25B-A2AD071AB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3110AF1-BCED-9CA9-5EA1-526B1319A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93F10EC-3694-8A09-B25C-ED232DDB6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646F371-ADE9-036D-60AB-1A39B6C51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7E038C5-4E97-523C-C305-343027C5F5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FE22C9F-F7FA-0A3E-134E-775376B756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B16563C-2946-6333-E2DF-E884E66DFCE6}"/>
              </a:ext>
            </a:extLst>
          </p:cNvPr>
          <p:cNvSpPr txBox="1"/>
          <p:nvPr/>
        </p:nvSpPr>
        <p:spPr>
          <a:xfrm>
            <a:off x="410874" y="1243749"/>
            <a:ext cx="10706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Actividad 2: Primeros Algoritmos en Logicode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48127F1-84F9-629F-CCCB-6982B6FD5CDA}"/>
              </a:ext>
            </a:extLst>
          </p:cNvPr>
          <p:cNvSpPr txBox="1"/>
          <p:nvPr/>
        </p:nvSpPr>
        <p:spPr>
          <a:xfrm>
            <a:off x="730911" y="1823897"/>
            <a:ext cx="101839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/>
              <a:t>Objetivo</a:t>
            </a:r>
            <a:r>
              <a:rPr lang="es-ES" sz="2400" dirty="0"/>
              <a:t>: Aplicar la lógica y la interpretación de problemas resolviendo ejercicios en Logicode.</a:t>
            </a: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9D7721-74CC-6521-CCA8-C16776F0D43E}"/>
              </a:ext>
            </a:extLst>
          </p:cNvPr>
          <p:cNvSpPr txBox="1"/>
          <p:nvPr/>
        </p:nvSpPr>
        <p:spPr>
          <a:xfrm>
            <a:off x="730911" y="2872597"/>
            <a:ext cx="612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400" dirty="0"/>
              <a:t>Comandos básicos en </a:t>
            </a:r>
            <a:r>
              <a:rPr lang="es-419" sz="2400" dirty="0" err="1"/>
              <a:t>Logicode</a:t>
            </a:r>
            <a:endParaRPr lang="es-419" sz="2400" dirty="0"/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7ED19410-03D3-D4E6-F264-8247A1294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6766"/>
              </p:ext>
            </p:extLst>
          </p:nvPr>
        </p:nvGraphicFramePr>
        <p:xfrm>
          <a:off x="1978390" y="3446821"/>
          <a:ext cx="8833232" cy="32385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873770">
                  <a:extLst>
                    <a:ext uri="{9D8B030D-6E8A-4147-A177-3AD203B41FA5}">
                      <a16:colId xmlns:a16="http://schemas.microsoft.com/office/drawing/2014/main" val="3108284660"/>
                    </a:ext>
                  </a:extLst>
                </a:gridCol>
                <a:gridCol w="4959462">
                  <a:extLst>
                    <a:ext uri="{9D8B030D-6E8A-4147-A177-3AD203B41FA5}">
                      <a16:colId xmlns:a16="http://schemas.microsoft.com/office/drawing/2014/main" val="178681503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2400" b="1" u="none" strike="noStrike" dirty="0">
                          <a:effectLst/>
                        </a:rPr>
                        <a:t>Comando</a:t>
                      </a:r>
                      <a:endParaRPr lang="es-419" sz="24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2400" b="1" u="none" strike="noStrike" dirty="0">
                          <a:effectLst/>
                        </a:rPr>
                        <a:t>Función</a:t>
                      </a:r>
                      <a:endParaRPr lang="es-419" sz="24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49845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 dirty="0">
                          <a:effectLst/>
                        </a:rPr>
                        <a:t>lea</a:t>
                      </a:r>
                      <a:endParaRPr lang="es-419" sz="2400" b="0" i="0" u="none" strike="noStrike" dirty="0"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>
                          <a:effectLst/>
                        </a:rPr>
                        <a:t>Captura datos de entrada</a:t>
                      </a:r>
                      <a:endParaRPr lang="es-419" sz="2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4575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>
                          <a:effectLst/>
                        </a:rPr>
                        <a:t>imprima</a:t>
                      </a:r>
                      <a:endParaRPr lang="es-419" sz="2400" b="0" i="0" u="none" strike="noStrike"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 dirty="0">
                          <a:effectLst/>
                        </a:rPr>
                        <a:t>Muestra datos en pantalla</a:t>
                      </a:r>
                      <a:endParaRPr lang="es-419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728749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>
                          <a:effectLst/>
                        </a:rPr>
                        <a:t>si - entonces - finsi</a:t>
                      </a:r>
                      <a:endParaRPr lang="es-419" sz="2400" b="0" i="0" u="none" strike="noStrike"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 dirty="0">
                          <a:effectLst/>
                        </a:rPr>
                        <a:t>Estructura condicional</a:t>
                      </a:r>
                      <a:endParaRPr lang="es-419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59003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>
                          <a:effectLst/>
                        </a:rPr>
                        <a:t>mientras - finmientras</a:t>
                      </a:r>
                      <a:endParaRPr lang="es-419" sz="2400" b="0" i="0" u="none" strike="noStrike"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 dirty="0">
                          <a:effectLst/>
                        </a:rPr>
                        <a:t>Estructura repetitiva</a:t>
                      </a:r>
                      <a:endParaRPr lang="es-419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106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745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30563-9818-4070-1185-170E0F63B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3A154A-859F-C91F-AFA5-1C68EE6AC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4657212-5E49-7E7A-85FF-A49AB0156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4CCF51D-1025-3E5B-99CE-3CB3916A0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2B4E76F-DE5E-FE47-2656-3E27E69B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355B398-DDD0-3346-FAAC-B84D86C59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4F835D1-82E4-EB18-1795-4D6C5B0076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0E8AC9E-396F-5901-052B-946D39906167}"/>
              </a:ext>
            </a:extLst>
          </p:cNvPr>
          <p:cNvSpPr txBox="1"/>
          <p:nvPr/>
        </p:nvSpPr>
        <p:spPr>
          <a:xfrm>
            <a:off x="410874" y="1243749"/>
            <a:ext cx="10706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Consideraciones iniciales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CCA2788-90C4-B03D-867F-9F0E114D2DBB}"/>
              </a:ext>
            </a:extLst>
          </p:cNvPr>
          <p:cNvSpPr txBox="1"/>
          <p:nvPr/>
        </p:nvSpPr>
        <p:spPr>
          <a:xfrm>
            <a:off x="730911" y="1823897"/>
            <a:ext cx="10183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Sumaremos dos números en lenguaje de pseudocódigo</a:t>
            </a: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D71DDD-D59D-600F-23E0-E4382DDB0B93}"/>
              </a:ext>
            </a:extLst>
          </p:cNvPr>
          <p:cNvSpPr txBox="1"/>
          <p:nvPr/>
        </p:nvSpPr>
        <p:spPr>
          <a:xfrm>
            <a:off x="730910" y="2360005"/>
            <a:ext cx="105924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/>
              <a:t>1. ¿Por qué es necesario declarar una clase?</a:t>
            </a:r>
            <a:br>
              <a:rPr lang="es-ES" sz="2400" dirty="0"/>
            </a:br>
            <a:r>
              <a:rPr lang="es-ES" sz="2400" dirty="0"/>
              <a:t>En Logicode, como en Java, el código debe estar dentro de una clase. La clase es la estructura principal que encapsula todas las funciones y datos.</a:t>
            </a:r>
            <a:endParaRPr lang="es-419" sz="2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D673763-026A-9545-D303-DE3223831D24}"/>
              </a:ext>
            </a:extLst>
          </p:cNvPr>
          <p:cNvSpPr txBox="1"/>
          <p:nvPr/>
        </p:nvSpPr>
        <p:spPr>
          <a:xfrm>
            <a:off x="730909" y="3740302"/>
            <a:ext cx="612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400" dirty="0"/>
              <a:t>publico clase Ejemplo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65C664E-97E9-C089-F0CC-A4305FA7CC37}"/>
              </a:ext>
            </a:extLst>
          </p:cNvPr>
          <p:cNvSpPr txBox="1"/>
          <p:nvPr/>
        </p:nvSpPr>
        <p:spPr>
          <a:xfrm>
            <a:off x="730909" y="4283733"/>
            <a:ext cx="105924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/>
              <a:t>¿Qué es el método principal()?</a:t>
            </a:r>
            <a:br>
              <a:rPr lang="es-ES" sz="2400" dirty="0"/>
            </a:br>
            <a:r>
              <a:rPr lang="es-ES" sz="2400" dirty="0"/>
              <a:t>Este método es el punto de entrada del programa. En </a:t>
            </a:r>
            <a:r>
              <a:rPr lang="es-ES" sz="2400" b="1" dirty="0"/>
              <a:t>Logicode</a:t>
            </a:r>
            <a:r>
              <a:rPr lang="es-ES" sz="2400" dirty="0"/>
              <a:t> y Java, </a:t>
            </a:r>
            <a:r>
              <a:rPr lang="es-ES" sz="2400" b="1" dirty="0"/>
              <a:t>sin este método, el programa no puede ejecutarse</a:t>
            </a:r>
            <a:r>
              <a:rPr lang="es-ES" sz="2400" dirty="0"/>
              <a:t>.</a:t>
            </a:r>
            <a:endParaRPr lang="es-419" sz="2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FC10D7-9012-DB6A-65EA-84904F3D5E9C}"/>
              </a:ext>
            </a:extLst>
          </p:cNvPr>
          <p:cNvSpPr txBox="1"/>
          <p:nvPr/>
        </p:nvSpPr>
        <p:spPr>
          <a:xfrm>
            <a:off x="730909" y="5592538"/>
            <a:ext cx="612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400" dirty="0"/>
              <a:t> publico estático </a:t>
            </a:r>
            <a:r>
              <a:rPr lang="es-419" sz="2400" dirty="0" err="1"/>
              <a:t>vacio</a:t>
            </a:r>
            <a:r>
              <a:rPr lang="es-419" sz="2400" dirty="0"/>
              <a:t> principal()</a:t>
            </a:r>
          </a:p>
        </p:txBody>
      </p:sp>
    </p:spTree>
    <p:extLst>
      <p:ext uri="{BB962C8B-B14F-4D97-AF65-F5344CB8AC3E}">
        <p14:creationId xmlns:p14="http://schemas.microsoft.com/office/powerpoint/2010/main" val="15274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7E9F4-7DB8-B74E-B11B-7FC527CD9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6C3EAE0-2C46-58ED-809F-497A2F3D0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B4416D7-3935-C062-67EF-2AEB5B2D9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B3B14E0-723D-B8AB-3648-A4661D75F0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385F48B-ABE6-FC63-9C45-C595B3B401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B0C7272-85AE-CD38-C7B8-E9A2A3BD6B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59D19E5-1706-6E3B-BE47-E5DFE6C001C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E5A95BD-CC60-ADA3-9C6B-8294F35ED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741" y="1514610"/>
            <a:ext cx="1056160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419" altLang="es-419" sz="2400" b="0" i="0" u="none" strike="noStrike" cap="none" normalizeH="0" baseline="0" dirty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publico → Indica que el método es accesible en toda la clase.</a:t>
            </a:r>
            <a:br>
              <a:rPr kumimoji="0" lang="es-419" altLang="es-419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</a:rPr>
            </a:br>
            <a:r>
              <a:rPr kumimoji="0" lang="es-419" altLang="es-419" sz="2400" b="0" i="0" u="none" strike="noStrike" cap="none" normalizeH="0" baseline="0" dirty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estático → Permite ejecutar el método sin necesidad de crear un objeto de la clase.</a:t>
            </a:r>
            <a:br>
              <a:rPr kumimoji="0" lang="es-419" altLang="es-419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</a:rPr>
            </a:br>
            <a:r>
              <a:rPr lang="es-419" altLang="es-419" sz="2400" dirty="0">
                <a:latin typeface="Calibri"/>
                <a:ea typeface="Calibri"/>
                <a:cs typeface="Calibri"/>
              </a:rPr>
              <a:t>vacío</a:t>
            </a:r>
            <a:r>
              <a:rPr kumimoji="0" lang="es-419" altLang="es-419" sz="2400" b="0" i="0" u="none" strike="noStrike" cap="none" normalizeH="0" baseline="0" dirty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 → Significa que el método no devuelve ningún valor.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6A70A7-D7CF-155F-70C9-8C45D260B5CD}"/>
              </a:ext>
            </a:extLst>
          </p:cNvPr>
          <p:cNvSpPr txBox="1"/>
          <p:nvPr/>
        </p:nvSpPr>
        <p:spPr>
          <a:xfrm>
            <a:off x="681400" y="2959841"/>
            <a:ext cx="612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400" dirty="0"/>
              <a:t>Declaración de variables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6A595C-91A3-241B-81AE-EFEE4DBAA30E}"/>
              </a:ext>
            </a:extLst>
          </p:cNvPr>
          <p:cNvSpPr txBox="1"/>
          <p:nvPr/>
        </p:nvSpPr>
        <p:spPr>
          <a:xfrm>
            <a:off x="679350" y="3548545"/>
            <a:ext cx="98963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Las variables </a:t>
            </a:r>
            <a:r>
              <a:rPr lang="es-ES" sz="2400" b="1" dirty="0"/>
              <a:t>num1, num2 y suma</a:t>
            </a:r>
            <a:r>
              <a:rPr lang="es-ES" sz="2400" dirty="0"/>
              <a:t> son de tipo </a:t>
            </a:r>
            <a:r>
              <a:rPr lang="es-ES" sz="2400" b="1" dirty="0"/>
              <a:t>entero</a:t>
            </a:r>
            <a:r>
              <a:rPr lang="es-ES" sz="2400" dirty="0"/>
              <a:t> y se utilizan para almacenar los números ingresados y su suma.</a:t>
            </a:r>
            <a:endParaRPr lang="es-419" sz="24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CEBC969-31B3-6B56-F3CE-068A098B3DE3}"/>
              </a:ext>
            </a:extLst>
          </p:cNvPr>
          <p:cNvSpPr txBox="1"/>
          <p:nvPr/>
        </p:nvSpPr>
        <p:spPr>
          <a:xfrm>
            <a:off x="679351" y="4518534"/>
            <a:ext cx="612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400" dirty="0"/>
              <a:t> entero num1, num2, suma</a:t>
            </a:r>
          </a:p>
        </p:txBody>
      </p:sp>
    </p:spTree>
    <p:extLst>
      <p:ext uri="{BB962C8B-B14F-4D97-AF65-F5344CB8AC3E}">
        <p14:creationId xmlns:p14="http://schemas.microsoft.com/office/powerpoint/2010/main" val="3405830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20CC3-CB11-F31D-4991-A203A91EA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70D8EF5-D191-BA15-58AD-236CF2120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FA5E044-CEE3-9511-E96E-27917850A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CD7A185-34D2-1B8F-C7F3-019A7236D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CB7177A-6A98-E188-451D-73A91A1B9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4AF3C1-9253-FB51-9F68-A7559738A5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706E87F-86AF-C150-E0B2-87C255BC87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525519CE-63F4-B352-78BF-33207436A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81" y="1597101"/>
            <a:ext cx="1086334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419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Entrada de datos</a:t>
            </a:r>
            <a:endParaRPr lang="es-ES" altLang="es-419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419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lea permite ingresar valores desde el teclado. Es importante leer cada variable por separado y en el orden en que se van a usar.</a:t>
            </a:r>
            <a:endParaRPr kumimoji="0" lang="es-419" altLang="es-419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10575FF-2A79-C110-665C-5C0274D681A4}"/>
              </a:ext>
            </a:extLst>
          </p:cNvPr>
          <p:cNvSpPr txBox="1"/>
          <p:nvPr/>
        </p:nvSpPr>
        <p:spPr>
          <a:xfrm>
            <a:off x="395803" y="2982095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dirty="0"/>
              <a:t> lea num1</a:t>
            </a:r>
          </a:p>
          <a:p>
            <a:r>
              <a:rPr lang="es-419" dirty="0"/>
              <a:t> lea num2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80C90E7-8B89-F83E-3C00-EF8939E0F5E9}"/>
              </a:ext>
            </a:extLst>
          </p:cNvPr>
          <p:cNvSpPr txBox="1"/>
          <p:nvPr/>
        </p:nvSpPr>
        <p:spPr>
          <a:xfrm>
            <a:off x="384381" y="3867189"/>
            <a:ext cx="111414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/>
              <a:t>Operación matemática</a:t>
            </a:r>
          </a:p>
          <a:p>
            <a:r>
              <a:rPr lang="es-ES" sz="2400" dirty="0"/>
              <a:t>Aquí se realiza la suma de los dos valores ingresados y se guarda en la variable suma.</a:t>
            </a:r>
            <a:endParaRPr lang="es-419" sz="2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C136F8E-CA42-791A-C947-535E4AFD2ABF}"/>
              </a:ext>
            </a:extLst>
          </p:cNvPr>
          <p:cNvSpPr txBox="1"/>
          <p:nvPr/>
        </p:nvSpPr>
        <p:spPr>
          <a:xfrm>
            <a:off x="395803" y="500728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dirty="0"/>
              <a:t> suma = num1 + num2</a:t>
            </a:r>
          </a:p>
        </p:txBody>
      </p:sp>
    </p:spTree>
    <p:extLst>
      <p:ext uri="{BB962C8B-B14F-4D97-AF65-F5344CB8AC3E}">
        <p14:creationId xmlns:p14="http://schemas.microsoft.com/office/powerpoint/2010/main" val="1046729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97AFF-A6CF-93A8-6DE6-0E1F545C0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1DEFD34-8CA0-902B-F1C9-761A27BB9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425277-880D-EFB6-9E2A-953206D1F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0336DC2-BF15-FADA-FC09-36B95E9CB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C8DF7BB-BDDC-F899-A012-B8A29600F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A60B4FA-5D66-90A6-290B-F68B10159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08BB3EA-63D8-D0AB-1871-521B4B5C36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3FFB98F0-5791-DBF5-CE51-D0D7B773D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81" y="1781767"/>
            <a:ext cx="108633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419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Salida de datos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419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imprima muestra en pantalla el resultado de la suma con un mensaje explicativo.</a:t>
            </a:r>
            <a:endParaRPr kumimoji="0" lang="es-419" altLang="es-419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ADC4D1-B45A-5F99-5D16-3A9D6222BE56}"/>
              </a:ext>
            </a:extLst>
          </p:cNvPr>
          <p:cNvSpPr txBox="1"/>
          <p:nvPr/>
        </p:nvSpPr>
        <p:spPr>
          <a:xfrm>
            <a:off x="384381" y="3055310"/>
            <a:ext cx="612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 imprima("La suma es:", suma)</a:t>
            </a:r>
            <a:endParaRPr lang="es-419" sz="2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D2080F-F3C3-690A-F4B4-B802C9E4C304}"/>
              </a:ext>
            </a:extLst>
          </p:cNvPr>
          <p:cNvSpPr txBox="1"/>
          <p:nvPr/>
        </p:nvSpPr>
        <p:spPr>
          <a:xfrm>
            <a:off x="384381" y="3867189"/>
            <a:ext cx="111414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/>
              <a:t>Cierre del programa</a:t>
            </a:r>
          </a:p>
          <a:p>
            <a:r>
              <a:rPr lang="es-ES" sz="2400" dirty="0"/>
              <a:t>Estos comandos cierran correctamente el método principal() y la clase Ejemplo.</a:t>
            </a:r>
            <a:endParaRPr lang="es-419" sz="2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3D598F9-79BF-8FB5-C510-0A0FE4FD5121}"/>
              </a:ext>
            </a:extLst>
          </p:cNvPr>
          <p:cNvSpPr txBox="1"/>
          <p:nvPr/>
        </p:nvSpPr>
        <p:spPr>
          <a:xfrm>
            <a:off x="414861" y="518161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400" dirty="0" err="1"/>
              <a:t>finprincipal</a:t>
            </a:r>
            <a:endParaRPr lang="es-419" sz="2400" dirty="0"/>
          </a:p>
          <a:p>
            <a:r>
              <a:rPr lang="es-419" sz="2400" dirty="0" err="1"/>
              <a:t>finclase</a:t>
            </a:r>
            <a:endParaRPr lang="es-419" sz="2400" dirty="0"/>
          </a:p>
        </p:txBody>
      </p:sp>
    </p:spTree>
    <p:extLst>
      <p:ext uri="{BB962C8B-B14F-4D97-AF65-F5344CB8AC3E}">
        <p14:creationId xmlns:p14="http://schemas.microsoft.com/office/powerpoint/2010/main" val="335169101"/>
      </p:ext>
    </p:extLst>
  </p:cSld>
  <p:clrMapOvr>
    <a:masterClrMapping/>
  </p:clrMapOvr>
</p:sld>
</file>

<file path=ppt/theme/theme1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1B938BAD07E043BD32FD244EBD3ADF" ma:contentTypeVersion="11" ma:contentTypeDescription="Create a new document." ma:contentTypeScope="" ma:versionID="1e5315284bcec4a160fbffafd8ba4500">
  <xsd:schema xmlns:xsd="http://www.w3.org/2001/XMLSchema" xmlns:xs="http://www.w3.org/2001/XMLSchema" xmlns:p="http://schemas.microsoft.com/office/2006/metadata/properties" xmlns:ns2="a11aff65-7de3-4369-a430-b6527bb42858" xmlns:ns3="f092b791-bdb5-4ccf-839e-b899a327a7da" targetNamespace="http://schemas.microsoft.com/office/2006/metadata/properties" ma:root="true" ma:fieldsID="7bd18c9d7cc52a6bf05dd04c18267664" ns2:_="" ns3:_="">
    <xsd:import namespace="a11aff65-7de3-4369-a430-b6527bb42858"/>
    <xsd:import namespace="f092b791-bdb5-4ccf-839e-b899a327a7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aff65-7de3-4369-a430-b6527bb428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75ab75b-f512-4e7e-bb51-e6559a8628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92b791-bdb5-4ccf-839e-b899a327a7d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bc39209-c43a-4d9b-a003-63d694175363}" ma:internalName="TaxCatchAll" ma:showField="CatchAllData" ma:web="f092b791-bdb5-4ccf-839e-b899a327a7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92b791-bdb5-4ccf-839e-b899a327a7da" xsi:nil="true"/>
    <lcf76f155ced4ddcb4097134ff3c332f xmlns="a11aff65-7de3-4369-a430-b6527bb4285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38FEEB2-22AF-4E0A-B88C-66C05F6DFA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1aff65-7de3-4369-a430-b6527bb42858"/>
    <ds:schemaRef ds:uri="f092b791-bdb5-4ccf-839e-b899a327a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B2C89B-F763-4A7D-B5C0-BB607F1202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88521E-61ED-4F45-B1B4-1DD77D94DB22}">
  <ds:schemaRefs>
    <ds:schemaRef ds:uri="http://schemas.microsoft.com/office/2006/metadata/properties"/>
    <ds:schemaRef ds:uri="http://schemas.microsoft.com/office/infopath/2007/PartnerControls"/>
    <ds:schemaRef ds:uri="898a1637-15bf-40de-bb83-d1701772c8de"/>
    <ds:schemaRef ds:uri="02f92887-2380-4577-a522-0d3d154534c9"/>
    <ds:schemaRef ds:uri="f092b791-bdb5-4ccf-839e-b899a327a7da"/>
    <ds:schemaRef ds:uri="a11aff65-7de3-4369-a430-b6527bb4285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6102</TotalTime>
  <Words>476</Words>
  <Application>Microsoft Office PowerPoint</Application>
  <PresentationFormat>Panorámica</PresentationFormat>
  <Paragraphs>80</Paragraphs>
  <Slides>11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Arial</vt:lpstr>
      <vt:lpstr>Arial Unicode MS</vt:lpstr>
      <vt:lpstr>Calibri</vt:lpstr>
      <vt:lpstr>Calibri Light</vt:lpstr>
      <vt:lpstr>Montserrat</vt:lpstr>
      <vt:lpstr>Times New Roman</vt:lpstr>
      <vt:lpstr>3_Tema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Andrea Yepes Gómez</dc:creator>
  <cp:lastModifiedBy>Sebastian Montoya Villada</cp:lastModifiedBy>
  <cp:revision>78</cp:revision>
  <dcterms:created xsi:type="dcterms:W3CDTF">2022-07-12T20:27:57Z</dcterms:created>
  <dcterms:modified xsi:type="dcterms:W3CDTF">2026-02-06T19:16:48Z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0x0101004D1B938BAD07E043BD32FD244EBD3ADF</vt:lpwstr>
  </property>
</Properties>
</file>